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9"/>
  </p:notesMasterIdLst>
  <p:sldIdLst>
    <p:sldId id="256" r:id="rId2"/>
    <p:sldId id="257" r:id="rId3"/>
    <p:sldId id="281" r:id="rId4"/>
    <p:sldId id="258" r:id="rId5"/>
    <p:sldId id="259" r:id="rId6"/>
    <p:sldId id="260" r:id="rId7"/>
    <p:sldId id="261" r:id="rId8"/>
    <p:sldId id="285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89" r:id="rId17"/>
    <p:sldId id="286" r:id="rId18"/>
    <p:sldId id="287" r:id="rId19"/>
    <p:sldId id="288" r:id="rId20"/>
    <p:sldId id="274" r:id="rId21"/>
    <p:sldId id="275" r:id="rId22"/>
    <p:sldId id="284" r:id="rId23"/>
    <p:sldId id="283" r:id="rId24"/>
    <p:sldId id="271" r:id="rId25"/>
    <p:sldId id="276" r:id="rId26"/>
    <p:sldId id="278" r:id="rId27"/>
    <p:sldId id="28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C9F"/>
    <a:srgbClr val="FFCC21"/>
    <a:srgbClr val="359FCD"/>
    <a:srgbClr val="377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575" autoAdjust="0"/>
  </p:normalViewPr>
  <p:slideViewPr>
    <p:cSldViewPr snapToGrid="0">
      <p:cViewPr varScale="1">
        <p:scale>
          <a:sx n="80" d="100"/>
          <a:sy n="80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86C16-84D0-4AEC-83D6-2BFD85664270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BC479-57E8-4527-AE5D-7A0FB6ABA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09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random-forest-algorithm-d457d499ffcd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erdatascience.com/blogs/the-ultimate-guide-to-convolutional-neural-networks-cnn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https://towardsdatascience.com/the-random-forest-algorithm-d457d499ffcd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BC479-57E8-4527-AE5D-7A0FB6ABA4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41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Kappa represent class imbalance, small is a bad thing and means prediction is simply by chance. Also refer to sensitivity and specificity for this </a:t>
            </a:r>
            <a:r>
              <a:rPr lang="en-US" dirty="0" err="1"/>
              <a:t>ino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BC479-57E8-4527-AE5D-7A0FB6ABA4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98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https://www.superdatascience.com/blogs/the-ultimate-guide-to-convolutional-neural-networks-cnn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BC479-57E8-4527-AE5D-7A0FB6ABA4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03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Null model is 55% majority class. ROC AUC plots true positive and false positive rates. 50% IS BAD 1 IS PERFECT. Small Kappa suggest that the classification is by chance. I used the </a:t>
            </a:r>
            <a:r>
              <a:rPr lang="en-US" dirty="0" err="1"/>
              <a:t>adam</a:t>
            </a:r>
            <a:r>
              <a:rPr lang="en-US" dirty="0"/>
              <a:t> optimizer and the </a:t>
            </a:r>
            <a:r>
              <a:rPr lang="en-US" dirty="0" err="1"/>
              <a:t>ReLU</a:t>
            </a:r>
            <a:r>
              <a:rPr lang="en-US" dirty="0"/>
              <a:t> activation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BC479-57E8-4527-AE5D-7A0FB6ABA4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89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C87-E981-479C-B9CF-399B9888555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3AD66-FBC4-45EC-9995-46035644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8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C87-E981-479C-B9CF-399B9888555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3AD66-FBC4-45EC-9995-46035644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39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C87-E981-479C-B9CF-399B9888555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3AD66-FBC4-45EC-9995-46035644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24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C87-E981-479C-B9CF-399B9888555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3AD66-FBC4-45EC-9995-46035644F3A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5482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C87-E981-479C-B9CF-399B9888555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3AD66-FBC4-45EC-9995-46035644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20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C87-E981-479C-B9CF-399B9888555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3AD66-FBC4-45EC-9995-46035644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59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C87-E981-479C-B9CF-399B9888555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3AD66-FBC4-45EC-9995-46035644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11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C87-E981-479C-B9CF-399B9888555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3AD66-FBC4-45EC-9995-46035644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67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C87-E981-479C-B9CF-399B9888555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3AD66-FBC4-45EC-9995-46035644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2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C87-E981-479C-B9CF-399B9888555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3AD66-FBC4-45EC-9995-46035644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03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C87-E981-479C-B9CF-399B9888555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3AD66-FBC4-45EC-9995-46035644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42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C87-E981-479C-B9CF-399B9888555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3AD66-FBC4-45EC-9995-46035644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53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C87-E981-479C-B9CF-399B9888555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3AD66-FBC4-45EC-9995-46035644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821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C87-E981-479C-B9CF-399B9888555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3AD66-FBC4-45EC-9995-46035644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28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C87-E981-479C-B9CF-399B9888555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3AD66-FBC4-45EC-9995-46035644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79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C87-E981-479C-B9CF-399B9888555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3AD66-FBC4-45EC-9995-46035644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41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C87-E981-479C-B9CF-399B9888555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3AD66-FBC4-45EC-9995-46035644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55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161AC87-E981-479C-B9CF-399B98885555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C53AD66-FBC4-45EC-9995-46035644F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898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amwire.com/2017/11/difference-between-machine-learning-and-deep-learning/169100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uperdatascience.com/blogs/the-ultimate-guide-to-convolutional-neural-networks-cnn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23F5-AA36-4AD0-9A59-1B3C318628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Classifying Music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691F61-144F-4B46-A51F-47F24C8C78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Becky Crawford</a:t>
            </a:r>
          </a:p>
          <a:p>
            <a:r>
              <a:rPr lang="en-US" dirty="0"/>
              <a:t>University of Houston Downtown – MS Data Analytics—Spring 2019</a:t>
            </a:r>
          </a:p>
        </p:txBody>
      </p:sp>
    </p:spTree>
    <p:extLst>
      <p:ext uri="{BB962C8B-B14F-4D97-AF65-F5344CB8AC3E}">
        <p14:creationId xmlns:p14="http://schemas.microsoft.com/office/powerpoint/2010/main" val="312156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B48302-6C1B-49C5-9D94-A4EBBD5E6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95" b="89827" l="3340" r="96104">
                        <a14:foregroundMark x1="3525" y1="16234" x2="3525" y2="16234"/>
                        <a14:foregroundMark x1="96104" y1="11039" x2="96104" y2="11039"/>
                        <a14:foregroundMark x1="74768" y1="40260" x2="67904" y2="58225"/>
                        <a14:foregroundMark x1="73469" y1="9091" x2="73469" y2="9091"/>
                        <a14:foregroundMark x1="74026" y1="5195" x2="74026" y2="5195"/>
                      </a14:backgroundRemoval>
                    </a14:imgEffect>
                    <a14:imgEffect>
                      <a14:artisticTexturizer/>
                    </a14:imgEffect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68118">
            <a:off x="6847115" y="1539534"/>
            <a:ext cx="7770357" cy="6660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0108AD-354F-4193-A61B-47A67E03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 Selection –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9689F-B8C2-4DAD-A0B8-6024AA0EA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30" y="1825625"/>
            <a:ext cx="8131627" cy="4836432"/>
          </a:xfrm>
        </p:spPr>
        <p:txBody>
          <a:bodyPr>
            <a:normAutofit/>
          </a:bodyPr>
          <a:lstStyle/>
          <a:p>
            <a:r>
              <a:rPr lang="en-US" dirty="0"/>
              <a:t>Goal: reduce the number of variables to less than 100 while still maintaining representation of each observation</a:t>
            </a:r>
          </a:p>
          <a:p>
            <a:r>
              <a:rPr lang="en-US" dirty="0"/>
              <a:t>R package used – </a:t>
            </a:r>
            <a:r>
              <a:rPr lang="en-US" dirty="0" err="1"/>
              <a:t>glmnet</a:t>
            </a:r>
            <a:endParaRPr lang="en-US" dirty="0"/>
          </a:p>
          <a:p>
            <a:r>
              <a:rPr lang="en-US" dirty="0"/>
              <a:t>Approach used: 10-fold cross-validated elastic net logistic regression on the entire dataset</a:t>
            </a:r>
          </a:p>
          <a:p>
            <a:r>
              <a:rPr lang="en-US" dirty="0"/>
              <a:t>Extract the model coefficients and keep only the most significant features</a:t>
            </a:r>
          </a:p>
          <a:p>
            <a:r>
              <a:rPr lang="en-US" dirty="0"/>
              <a:t>Result: 85% reduction in features while </a:t>
            </a:r>
            <a:r>
              <a:rPr lang="en-US" b="1" dirty="0">
                <a:solidFill>
                  <a:schemeClr val="tx1"/>
                </a:solidFill>
              </a:rPr>
              <a:t>still keeping </a:t>
            </a:r>
            <a:r>
              <a:rPr lang="en-US" dirty="0"/>
              <a:t>&gt; 60% variance explained</a:t>
            </a:r>
          </a:p>
        </p:txBody>
      </p:sp>
    </p:spTree>
    <p:extLst>
      <p:ext uri="{BB962C8B-B14F-4D97-AF65-F5344CB8AC3E}">
        <p14:creationId xmlns:p14="http://schemas.microsoft.com/office/powerpoint/2010/main" val="414980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F887B-80BD-49AA-933B-B36E2F2DE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D5454A-BAE8-4D36-A7EE-C1CFAA469392}"/>
              </a:ext>
            </a:extLst>
          </p:cNvPr>
          <p:cNvSpPr txBox="1"/>
          <p:nvPr/>
        </p:nvSpPr>
        <p:spPr>
          <a:xfrm>
            <a:off x="5857047" y="2996817"/>
            <a:ext cx="4864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518 columns </a:t>
            </a:r>
            <a:r>
              <a:rPr lang="en-US" sz="2400" b="1" dirty="0">
                <a:sym typeface="Wingdings" panose="05000000000000000000" pitchFamily="2" charset="2"/>
              </a:rPr>
              <a:t> 77 columns 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E5C9B-3F3C-4FD6-BEBE-A9041CD50D67}"/>
              </a:ext>
            </a:extLst>
          </p:cNvPr>
          <p:cNvSpPr txBox="1"/>
          <p:nvPr/>
        </p:nvSpPr>
        <p:spPr>
          <a:xfrm>
            <a:off x="599247" y="2996817"/>
            <a:ext cx="4864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241 columns </a:t>
            </a:r>
            <a:r>
              <a:rPr lang="en-US" sz="2400" b="1" dirty="0">
                <a:sym typeface="Wingdings" panose="05000000000000000000" pitchFamily="2" charset="2"/>
              </a:rPr>
              <a:t> 29 columns </a:t>
            </a:r>
            <a:endParaRPr lang="en-US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42C29-9540-46AA-AC9A-45BB4AE1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4389120" cy="809022"/>
          </a:xfrm>
          <a:prstGeom prst="rect">
            <a:avLst/>
          </a:prstGeom>
          <a:ln w="12700">
            <a:solidFill>
              <a:srgbClr val="359FCD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C40D8D-6A6E-4EB1-ADE6-17BBFE337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79" y="1616649"/>
            <a:ext cx="4023360" cy="957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3EF94A-79FA-4570-82AF-C37E55C69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11" y="3737242"/>
            <a:ext cx="4861695" cy="2926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7E7B11-450D-470A-8526-4E1301155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711" y="3737242"/>
            <a:ext cx="4861695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88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DBA55-4817-4FD5-827B-92BF1371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Imbalance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AC9F1-A12A-48E8-9775-BA5BBA45D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391992"/>
            <a:ext cx="10233800" cy="4351338"/>
          </a:xfrm>
        </p:spPr>
        <p:txBody>
          <a:bodyPr/>
          <a:lstStyle/>
          <a:p>
            <a:r>
              <a:rPr lang="en-US" dirty="0"/>
              <a:t>80/20 split into training and test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2EEA26-1EB7-4D99-B22A-DED9FC888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" t="5290" b="6382"/>
          <a:stretch/>
        </p:blipFill>
        <p:spPr>
          <a:xfrm>
            <a:off x="6047715" y="2831548"/>
            <a:ext cx="4940693" cy="3931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649E2-4E88-4AEE-A9DB-79F5D5A661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8" t="7449" r="24176" b="9425"/>
          <a:stretch/>
        </p:blipFill>
        <p:spPr>
          <a:xfrm>
            <a:off x="1120000" y="2831551"/>
            <a:ext cx="4036024" cy="3931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9B014-31C3-4640-910E-EEF614BDD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000" y="1885446"/>
            <a:ext cx="4389120" cy="809022"/>
          </a:xfrm>
          <a:prstGeom prst="rect">
            <a:avLst/>
          </a:prstGeom>
          <a:ln w="12700">
            <a:solidFill>
              <a:srgbClr val="359FCD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79F149-E276-4782-A366-0DAB779EF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680" y="1811407"/>
            <a:ext cx="4023360" cy="95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06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4D3A6-A999-45F5-B18E-039FA4088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Class Imbalance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579E3-4439-49D0-AC2E-22AC4013D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predictive models will simply ignore minority classes</a:t>
            </a:r>
          </a:p>
          <a:p>
            <a:r>
              <a:rPr lang="en-US" dirty="0"/>
              <a:t>Solution: generate synthetic data points in the minority classes to have a more even representation of every genre</a:t>
            </a:r>
          </a:p>
          <a:p>
            <a:r>
              <a:rPr lang="en-US" dirty="0"/>
              <a:t>Method: SMOTE</a:t>
            </a:r>
          </a:p>
          <a:p>
            <a:pPr lvl="1"/>
            <a:r>
              <a:rPr lang="en-US" dirty="0"/>
              <a:t>Synthetic minority over-sampling technique with replacement</a:t>
            </a:r>
          </a:p>
          <a:p>
            <a:pPr lvl="1"/>
            <a:r>
              <a:rPr lang="en-US" dirty="0"/>
              <a:t>In R, the </a:t>
            </a:r>
            <a:r>
              <a:rPr lang="en-US" dirty="0" err="1"/>
              <a:t>DMwR</a:t>
            </a:r>
            <a:r>
              <a:rPr lang="en-US" dirty="0"/>
              <a:t> package is used</a:t>
            </a:r>
          </a:p>
          <a:p>
            <a:pPr lvl="1"/>
            <a:r>
              <a:rPr lang="en-US" dirty="0"/>
              <a:t>Executed for each minority class against the majority class</a:t>
            </a:r>
          </a:p>
          <a:p>
            <a:r>
              <a:rPr lang="en-US" dirty="0"/>
              <a:t>Result: an essentially balanced dataset</a:t>
            </a:r>
          </a:p>
        </p:txBody>
      </p:sp>
    </p:spTree>
    <p:extLst>
      <p:ext uri="{BB962C8B-B14F-4D97-AF65-F5344CB8AC3E}">
        <p14:creationId xmlns:p14="http://schemas.microsoft.com/office/powerpoint/2010/main" val="107865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81B2-4585-44B1-96AD-3DE74A26C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Predictive Approach: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0B1F2-D11D-4DE1-83B2-DA0939599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300" y="1690688"/>
            <a:ext cx="5920600" cy="4351338"/>
          </a:xfrm>
        </p:spPr>
        <p:txBody>
          <a:bodyPr/>
          <a:lstStyle/>
          <a:p>
            <a:r>
              <a:rPr lang="en-US" dirty="0"/>
              <a:t>Random forest builds an ensemble of decision trees, then merges them together to get a more accurate and stable prediction</a:t>
            </a:r>
          </a:p>
          <a:p>
            <a:r>
              <a:rPr lang="en-US" dirty="0"/>
              <a:t>Works well on numeric data with the target variable being categorical</a:t>
            </a:r>
          </a:p>
          <a:p>
            <a:r>
              <a:rPr lang="en-US" dirty="0"/>
              <a:t>Used the </a:t>
            </a:r>
            <a:r>
              <a:rPr lang="en-US" dirty="0" err="1"/>
              <a:t>kernlab</a:t>
            </a:r>
            <a:r>
              <a:rPr lang="en-US" dirty="0"/>
              <a:t> package in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F26DF-D9C5-490A-997F-179EE466B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900" y="1690688"/>
            <a:ext cx="5638800" cy="422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C5B086-8796-4FFB-A62A-0A6DB07B4FBD}"/>
              </a:ext>
            </a:extLst>
          </p:cNvPr>
          <p:cNvSpPr txBox="1"/>
          <p:nvPr/>
        </p:nvSpPr>
        <p:spPr>
          <a:xfrm>
            <a:off x="6306532" y="6042026"/>
            <a:ext cx="5569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Source: medium.com/@</a:t>
            </a:r>
            <a:r>
              <a:rPr lang="en-US" sz="1400" i="1" dirty="0" err="1"/>
              <a:t>williamkoehrsen</a:t>
            </a:r>
            <a:r>
              <a:rPr lang="en-US" sz="1400" i="1" dirty="0"/>
              <a:t>/random-forest-simple-explanation</a:t>
            </a:r>
          </a:p>
        </p:txBody>
      </p:sp>
    </p:spTree>
    <p:extLst>
      <p:ext uri="{BB962C8B-B14F-4D97-AF65-F5344CB8AC3E}">
        <p14:creationId xmlns:p14="http://schemas.microsoft.com/office/powerpoint/2010/main" val="390882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505C-D3AD-4BC6-A41D-EB73A48A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274135-CDC2-4369-BAAC-D6E6592EA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9381" y="3051087"/>
            <a:ext cx="4210050" cy="1571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990357-3AFF-469C-A2F9-9FBD6686B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726" y="1622997"/>
            <a:ext cx="4023360" cy="95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D38635-229B-4B7A-A2F1-0EB7DDC63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942" y="1616649"/>
            <a:ext cx="5261334" cy="969796"/>
          </a:xfrm>
          <a:prstGeom prst="rect">
            <a:avLst/>
          </a:prstGeom>
          <a:ln w="12700">
            <a:solidFill>
              <a:srgbClr val="359FCD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139C0-371F-4B02-9CB5-ACD130DAD7C9}"/>
              </a:ext>
            </a:extLst>
          </p:cNvPr>
          <p:cNvSpPr txBox="1"/>
          <p:nvPr/>
        </p:nvSpPr>
        <p:spPr>
          <a:xfrm>
            <a:off x="6317983" y="5128891"/>
            <a:ext cx="4512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 Level Sensitivity: 79 – 92%</a:t>
            </a:r>
          </a:p>
          <a:p>
            <a:pPr algn="ctr"/>
            <a:r>
              <a:rPr lang="en-US" sz="2400" dirty="0"/>
              <a:t>Class Level Specificity: 93 – 99%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54EB5E-5DFC-4D18-9A9F-3CE571C5E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362" y="3051087"/>
            <a:ext cx="4152491" cy="1572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54B91D-D66A-48AA-96BD-258FE8F4E7CD}"/>
              </a:ext>
            </a:extLst>
          </p:cNvPr>
          <p:cNvSpPr txBox="1"/>
          <p:nvPr/>
        </p:nvSpPr>
        <p:spPr>
          <a:xfrm>
            <a:off x="742184" y="5128891"/>
            <a:ext cx="4512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Class Level Sensitivity: 0 – 74%</a:t>
            </a:r>
          </a:p>
          <a:p>
            <a:pPr algn="ctr"/>
            <a:r>
              <a:rPr lang="en-US" sz="2400" dirty="0"/>
              <a:t>Class Level Specificity: 85 – 100%</a:t>
            </a: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5E44611C-968D-4554-B49C-05EE9CF43FD8}"/>
              </a:ext>
            </a:extLst>
          </p:cNvPr>
          <p:cNvSpPr/>
          <p:nvPr/>
        </p:nvSpPr>
        <p:spPr>
          <a:xfrm>
            <a:off x="8154353" y="5959887"/>
            <a:ext cx="840105" cy="763571"/>
          </a:xfrm>
          <a:prstGeom prst="star5">
            <a:avLst/>
          </a:prstGeom>
          <a:solidFill>
            <a:srgbClr val="FFCC21"/>
          </a:solidFill>
          <a:ln w="19050">
            <a:solidFill>
              <a:srgbClr val="FFEC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EE48468D-5FD9-48A0-AB01-FF7D9DA54E60}"/>
              </a:ext>
            </a:extLst>
          </p:cNvPr>
          <p:cNvSpPr/>
          <p:nvPr/>
        </p:nvSpPr>
        <p:spPr>
          <a:xfrm>
            <a:off x="2578553" y="5959887"/>
            <a:ext cx="914400" cy="914400"/>
          </a:xfrm>
          <a:prstGeom prst="mathMultiply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9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96FF-9E2D-42B3-9A76-F1E38D47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Difference?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F720F-87AE-4E3B-93A5-3CFEB2F57B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05" t="1580" r="1157" b="2312"/>
          <a:stretch/>
        </p:blipFill>
        <p:spPr>
          <a:xfrm>
            <a:off x="1034352" y="1690688"/>
            <a:ext cx="10405094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9EB41C-C745-4E64-A051-BD7952877623}"/>
              </a:ext>
            </a:extLst>
          </p:cNvPr>
          <p:cNvSpPr txBox="1"/>
          <p:nvPr/>
        </p:nvSpPr>
        <p:spPr>
          <a:xfrm>
            <a:off x="1900794" y="6270384"/>
            <a:ext cx="8672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Source: 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http://www.iamwire.com/2017/11/difference-between-machine-learning-and-deep-learning/169100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24230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06E86-D210-4C14-B83D-798AD5C72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Approach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595757-BD93-46FD-8F20-4089E5C80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775" y="1825625"/>
            <a:ext cx="10233025" cy="4351338"/>
          </a:xfrm>
        </p:spPr>
        <p:txBody>
          <a:bodyPr>
            <a:normAutofit/>
          </a:bodyPr>
          <a:lstStyle/>
          <a:p>
            <a:r>
              <a:rPr lang="en-US" dirty="0"/>
              <a:t>Use the 30 second sample .mp3 files</a:t>
            </a:r>
          </a:p>
          <a:p>
            <a:pPr lvl="1"/>
            <a:r>
              <a:rPr lang="en-US" dirty="0"/>
              <a:t>About 5k samples used</a:t>
            </a:r>
          </a:p>
          <a:p>
            <a:r>
              <a:rPr lang="en-US" dirty="0"/>
              <a:t>Convert .mp3 samples to images (spectrograms)</a:t>
            </a:r>
          </a:p>
          <a:p>
            <a:pPr lvl="1"/>
            <a:r>
              <a:rPr lang="en-US" sz="2800" dirty="0" err="1"/>
              <a:t>LibROSA</a:t>
            </a:r>
            <a:r>
              <a:rPr lang="en-US" sz="2800" dirty="0"/>
              <a:t> package used</a:t>
            </a:r>
          </a:p>
          <a:p>
            <a:r>
              <a:rPr lang="en-US" dirty="0"/>
              <a:t>Use images as matrices to feed a convolutional neural network (CNN)</a:t>
            </a:r>
          </a:p>
          <a:p>
            <a:r>
              <a:rPr lang="en-US" dirty="0"/>
              <a:t>Create a binary classification problem by labelling majority class and other</a:t>
            </a:r>
          </a:p>
        </p:txBody>
      </p:sp>
    </p:spTree>
    <p:extLst>
      <p:ext uri="{BB962C8B-B14F-4D97-AF65-F5344CB8AC3E}">
        <p14:creationId xmlns:p14="http://schemas.microsoft.com/office/powerpoint/2010/main" val="174801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8259-6A0C-4D40-8668-41F8E2EB9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Spectrograms: Full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DF035-4246-4C4B-BBCF-329B71C76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0DCF8D-FD0D-419B-BC42-E2EC354AC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9834" y="1690688"/>
            <a:ext cx="10012331" cy="4023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0ABC3F-1687-4CA0-B91F-A33339FF6810}"/>
              </a:ext>
            </a:extLst>
          </p:cNvPr>
          <p:cNvSpPr txBox="1"/>
          <p:nvPr/>
        </p:nvSpPr>
        <p:spPr>
          <a:xfrm>
            <a:off x="3376366" y="6099142"/>
            <a:ext cx="5439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1025, 1200 pixels</a:t>
            </a:r>
          </a:p>
        </p:txBody>
      </p:sp>
    </p:spTree>
    <p:extLst>
      <p:ext uri="{BB962C8B-B14F-4D97-AF65-F5344CB8AC3E}">
        <p14:creationId xmlns:p14="http://schemas.microsoft.com/office/powerpoint/2010/main" val="1518732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5CF01-367A-4C96-97C0-49503F68A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832278-2283-4C9D-87DB-299E6A5CD092}"/>
              </a:ext>
            </a:extLst>
          </p:cNvPr>
          <p:cNvSpPr txBox="1">
            <a:spLocks/>
          </p:cNvSpPr>
          <p:nvPr/>
        </p:nvSpPr>
        <p:spPr>
          <a:xfrm>
            <a:off x="1120000" y="2188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Spectrograms: Resized 20%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5CA04C2-0F2F-4958-A0A7-816B02D1A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0244" y="1707470"/>
            <a:ext cx="9991511" cy="4023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67F401-A1B9-44EE-9A7F-0746B0F2E163}"/>
              </a:ext>
            </a:extLst>
          </p:cNvPr>
          <p:cNvSpPr txBox="1"/>
          <p:nvPr/>
        </p:nvSpPr>
        <p:spPr>
          <a:xfrm>
            <a:off x="3376366" y="6115924"/>
            <a:ext cx="5439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205, 240 pixels</a:t>
            </a:r>
          </a:p>
        </p:txBody>
      </p:sp>
    </p:spTree>
    <p:extLst>
      <p:ext uri="{BB962C8B-B14F-4D97-AF65-F5344CB8AC3E}">
        <p14:creationId xmlns:p14="http://schemas.microsoft.com/office/powerpoint/2010/main" val="2153653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5D70-2F7B-4F20-9AC5-4355FFF6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0D7E3-6AFE-4FA2-ACBA-D1EFE73AB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of Topic</a:t>
            </a:r>
          </a:p>
          <a:p>
            <a:r>
              <a:rPr lang="en-US" dirty="0"/>
              <a:t>Approach and tools used</a:t>
            </a:r>
          </a:p>
          <a:p>
            <a:r>
              <a:rPr lang="en-US" dirty="0"/>
              <a:t>Data Source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Analysis Performed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EF7B7-5C74-46B1-A925-61D8BCDA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93" b="97996" l="546" r="99345">
                        <a14:foregroundMark x1="67249" y1="5647" x2="78057" y2="6011"/>
                        <a14:foregroundMark x1="78057" y1="6011" x2="82314" y2="9107"/>
                        <a14:foregroundMark x1="15066" y1="2914" x2="20087" y2="45537"/>
                        <a14:foregroundMark x1="28603" y1="50455" x2="28603" y2="50455"/>
                        <a14:foregroundMark x1="38646" y1="2550" x2="38755" y2="48087"/>
                        <a14:foregroundMark x1="55895" y1="2004" x2="55349" y2="18397"/>
                        <a14:foregroundMark x1="53930" y1="36248" x2="53930" y2="36248"/>
                        <a14:foregroundMark x1="55240" y1="7286" x2="57969" y2="8925"/>
                        <a14:foregroundMark x1="67031" y1="1093" x2="67031" y2="1093"/>
                        <a14:foregroundMark x1="5131" y1="67213" x2="5131" y2="67213"/>
                        <a14:foregroundMark x1="655" y1="64663" x2="764" y2="66485"/>
                        <a14:foregroundMark x1="8624" y1="67577" x2="7751" y2="67942"/>
                        <a14:foregroundMark x1="9061" y1="67395" x2="10044" y2="66302"/>
                        <a14:foregroundMark x1="13646" y1="62842" x2="13646" y2="62842"/>
                        <a14:foregroundMark x1="14083" y1="69945" x2="14083" y2="69945"/>
                        <a14:foregroundMark x1="16376" y1="67577" x2="16376" y2="67577"/>
                        <a14:foregroundMark x1="16812" y1="70492" x2="17358" y2="69035"/>
                        <a14:foregroundMark x1="19323" y1="67942" x2="18450" y2="71038"/>
                        <a14:foregroundMark x1="52511" y1="66485" x2="53275" y2="67031"/>
                        <a14:foregroundMark x1="54039" y1="69217" x2="54148" y2="70856"/>
                        <a14:foregroundMark x1="56550" y1="67031" x2="56659" y2="65209"/>
                        <a14:foregroundMark x1="43231" y1="71220" x2="43777" y2="71403"/>
                        <a14:foregroundMark x1="38755" y1="66485" x2="38865" y2="67942"/>
                        <a14:foregroundMark x1="35808" y1="62842" x2="35808" y2="62842"/>
                        <a14:foregroundMark x1="21397" y1="69763" x2="21507" y2="69035"/>
                        <a14:foregroundMark x1="27293" y1="67942" x2="27293" y2="69217"/>
                        <a14:foregroundMark x1="31332" y1="67577" x2="31114" y2="68124"/>
                        <a14:foregroundMark x1="35808" y1="67760" x2="36245" y2="70492"/>
                        <a14:foregroundMark x1="35808" y1="69581" x2="35808" y2="69581"/>
                        <a14:foregroundMark x1="63537" y1="67395" x2="64956" y2="67213"/>
                        <a14:foregroundMark x1="66594" y1="68488" x2="67576" y2="67031"/>
                        <a14:foregroundMark x1="70306" y1="67942" x2="70306" y2="67942"/>
                        <a14:foregroundMark x1="70306" y1="68124" x2="70306" y2="69399"/>
                        <a14:foregroundMark x1="75873" y1="67577" x2="76419" y2="69217"/>
                        <a14:foregroundMark x1="79913" y1="68306" x2="80131" y2="71038"/>
                        <a14:foregroundMark x1="82424" y1="68670" x2="84389" y2="70674"/>
                        <a14:foregroundMark x1="86681" y1="64117" x2="87118" y2="69217"/>
                        <a14:foregroundMark x1="90502" y1="67760" x2="92576" y2="66667"/>
                        <a14:foregroundMark x1="95610" y1="68852" x2="95852" y2="71949"/>
                        <a14:foregroundMark x1="95581" y1="68488" x2="95610" y2="68852"/>
                        <a14:foregroundMark x1="95524" y1="67760" x2="95581" y2="68488"/>
                        <a14:foregroundMark x1="97962" y1="68852" x2="99345" y2="72495"/>
                        <a14:foregroundMark x1="97824" y1="68488" x2="97962" y2="68852"/>
                        <a14:foregroundMark x1="97271" y1="67031" x2="97824" y2="68488"/>
                        <a14:foregroundMark x1="12030" y1="86789" x2="12555" y2="85792"/>
                        <a14:foregroundMark x1="10253" y1="90164" x2="10437" y2="89814"/>
                        <a14:foregroundMark x1="9389" y1="91803" x2="10253" y2="90164"/>
                        <a14:foregroundMark x1="13241" y1="93260" x2="13428" y2="92896"/>
                        <a14:foregroundMark x1="13053" y1="93625" x2="13241" y2="93260"/>
                        <a14:foregroundMark x1="12773" y1="94169" x2="13053" y2="93625"/>
                        <a14:foregroundMark x1="12473" y1="94754" x2="12738" y2="94238"/>
                        <a14:foregroundMark x1="10808" y1="97996" x2="12291" y2="95110"/>
                        <a14:foregroundMark x1="17795" y1="88889" x2="18450" y2="87067"/>
                        <a14:foregroundMark x1="31223" y1="93807" x2="31223" y2="93807"/>
                        <a14:foregroundMark x1="42795" y1="87067" x2="42795" y2="87067"/>
                        <a14:foregroundMark x1="53930" y1="93443" x2="53930" y2="93443"/>
                        <a14:foregroundMark x1="59061" y1="91803" x2="59061" y2="91803"/>
                        <a14:foregroundMark x1="70197" y1="88160" x2="70197" y2="88160"/>
                        <a14:foregroundMark x1="83624" y1="89617" x2="83624" y2="89617"/>
                        <a14:backgroundMark x1="23144" y1="68124" x2="23144" y2="68124"/>
                        <a14:backgroundMark x1="71834" y1="70856" x2="71834" y2="70856"/>
                        <a14:backgroundMark x1="97926" y1="68488" x2="97926" y2="68488"/>
                        <a14:backgroundMark x1="97817" y1="68670" x2="97817" y2="68670"/>
                        <a14:backgroundMark x1="10808" y1="87614" x2="10808" y2="87614"/>
                        <a14:backgroundMark x1="10808" y1="87614" x2="11135" y2="88889"/>
                        <a14:backgroundMark x1="10480" y1="88342" x2="10371" y2="89800"/>
                        <a14:backgroundMark x1="10808" y1="90164" x2="10590" y2="88525"/>
                        <a14:backgroundMark x1="12664" y1="93807" x2="12773" y2="92714"/>
                        <a14:backgroundMark x1="12882" y1="93625" x2="12882" y2="93625"/>
                        <a14:backgroundMark x1="10480" y1="89982" x2="10480" y2="89982"/>
                        <a14:backgroundMark x1="10153" y1="90164" x2="10153" y2="90164"/>
                        <a14:backgroundMark x1="12773" y1="93078" x2="12773" y2="93078"/>
                        <a14:backgroundMark x1="12555" y1="94536" x2="13100" y2="92350"/>
                        <a14:backgroundMark x1="97598" y1="68306" x2="97598" y2="68306"/>
                        <a14:backgroundMark x1="98035" y1="68852" x2="98035" y2="68852"/>
                        <a14:backgroundMark x1="98035" y1="69035" x2="98035" y2="69763"/>
                        <a14:backgroundMark x1="97707" y1="68852" x2="97707" y2="68306"/>
                        <a14:backgroundMark x1="12773" y1="94171" x2="13100" y2="92532"/>
                        <a14:backgroundMark x1="13210" y1="93625" x2="13210" y2="93625"/>
                        <a14:backgroundMark x1="13319" y1="93260" x2="13319" y2="93260"/>
                        <a14:backgroundMark x1="13319" y1="92896" x2="13319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6900" y="2044625"/>
            <a:ext cx="4619625" cy="276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89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89095-304D-43FD-9CA1-7939380B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Approach: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FDC79-3AAC-4519-95EC-9F3EA1191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531710"/>
            <a:ext cx="10233800" cy="4351338"/>
          </a:xfrm>
        </p:spPr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keras</a:t>
            </a:r>
            <a:r>
              <a:rPr lang="en-US" dirty="0"/>
              <a:t> package in python</a:t>
            </a:r>
          </a:p>
          <a:p>
            <a:r>
              <a:rPr lang="en-US" dirty="0"/>
              <a:t>Ran on a high performance computing cluster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43740-146C-4299-85D5-AA77A5D1D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90" y="2617334"/>
            <a:ext cx="11038620" cy="3592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AB1103-03AC-46B6-AABC-A963082AA81F}"/>
              </a:ext>
            </a:extLst>
          </p:cNvPr>
          <p:cNvSpPr txBox="1"/>
          <p:nvPr/>
        </p:nvSpPr>
        <p:spPr>
          <a:xfrm>
            <a:off x="2960914" y="6338986"/>
            <a:ext cx="8654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https://www.superdatascience.com/blogs/the-ultimate-guide-to-convolutional-neural-networks-cnn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3129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4953-2B31-48FB-9817-A7963BCD6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11D6E-83A0-456B-BA6A-FE7EFD0EE468}"/>
              </a:ext>
            </a:extLst>
          </p:cNvPr>
          <p:cNvSpPr txBox="1"/>
          <p:nvPr/>
        </p:nvSpPr>
        <p:spPr>
          <a:xfrm>
            <a:off x="1403808" y="1828562"/>
            <a:ext cx="44494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Testing Accuracy:</a:t>
            </a:r>
          </a:p>
          <a:p>
            <a:r>
              <a:rPr lang="en-US" sz="2000" dirty="0"/>
              <a:t>accuracy:  67.8%</a:t>
            </a:r>
          </a:p>
          <a:p>
            <a:r>
              <a:rPr lang="en-US" sz="2000" dirty="0"/>
              <a:t>Kappa: 0.008</a:t>
            </a:r>
          </a:p>
          <a:p>
            <a:r>
              <a:rPr lang="en-US" sz="2000" dirty="0" err="1"/>
              <a:t>roc_auc_score</a:t>
            </a:r>
            <a:r>
              <a:rPr lang="en-US" sz="2000" dirty="0"/>
              <a:t>  0.504</a:t>
            </a: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51E3EB-542A-431F-A3ED-B7D3BEF57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830035"/>
              </p:ext>
            </p:extLst>
          </p:nvPr>
        </p:nvGraphicFramePr>
        <p:xfrm>
          <a:off x="268884" y="4040849"/>
          <a:ext cx="5236066" cy="2542044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598851">
                  <a:extLst>
                    <a:ext uri="{9D8B030D-6E8A-4147-A177-3AD203B41FA5}">
                      <a16:colId xmlns:a16="http://schemas.microsoft.com/office/drawing/2014/main" val="171759015"/>
                    </a:ext>
                  </a:extLst>
                </a:gridCol>
                <a:gridCol w="1469909">
                  <a:extLst>
                    <a:ext uri="{9D8B030D-6E8A-4147-A177-3AD203B41FA5}">
                      <a16:colId xmlns:a16="http://schemas.microsoft.com/office/drawing/2014/main" val="2842918518"/>
                    </a:ext>
                  </a:extLst>
                </a:gridCol>
                <a:gridCol w="1601152">
                  <a:extLst>
                    <a:ext uri="{9D8B030D-6E8A-4147-A177-3AD203B41FA5}">
                      <a16:colId xmlns:a16="http://schemas.microsoft.com/office/drawing/2014/main" val="1515053339"/>
                    </a:ext>
                  </a:extLst>
                </a:gridCol>
                <a:gridCol w="1566154">
                  <a:extLst>
                    <a:ext uri="{9D8B030D-6E8A-4147-A177-3AD203B41FA5}">
                      <a16:colId xmlns:a16="http://schemas.microsoft.com/office/drawing/2014/main" val="4243148753"/>
                    </a:ext>
                  </a:extLst>
                </a:gridCol>
              </a:tblGrid>
              <a:tr h="472574">
                <a:tc gridSpan="2">
                  <a:txBody>
                    <a:bodyPr/>
                    <a:lstStyle/>
                    <a:p>
                      <a:r>
                        <a:rPr lang="en-US" b="1" dirty="0"/>
                        <a:t>Testing Confusion Matrix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289995"/>
                  </a:ext>
                </a:extLst>
              </a:tr>
              <a:tr h="630942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Values</a:t>
                      </a:r>
                    </a:p>
                  </a:txBody>
                  <a:tcPr vert="vert27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Majority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088183"/>
                  </a:ext>
                </a:extLst>
              </a:tr>
              <a:tr h="6309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Majority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531450"/>
                  </a:ext>
                </a:extLst>
              </a:tr>
              <a:tr h="6309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2889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4F3BC70-3118-437A-9824-D9CC2BC68C56}"/>
              </a:ext>
            </a:extLst>
          </p:cNvPr>
          <p:cNvSpPr txBox="1"/>
          <p:nvPr/>
        </p:nvSpPr>
        <p:spPr>
          <a:xfrm>
            <a:off x="5990954" y="-74204"/>
            <a:ext cx="6419654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_________________________________________________________________</a:t>
            </a:r>
          </a:p>
          <a:p>
            <a:r>
              <a:rPr lang="en-US" sz="1400" dirty="0"/>
              <a:t>Layer (type)                 Output Shape              Param #</a:t>
            </a:r>
          </a:p>
          <a:p>
            <a:r>
              <a:rPr lang="en-US" sz="1400" dirty="0"/>
              <a:t>=================================================================</a:t>
            </a:r>
          </a:p>
          <a:p>
            <a:r>
              <a:rPr lang="en-US" sz="1400" dirty="0"/>
              <a:t>conv2d_4 (Conv2D)            (None, 205, 240, 100)     10100</a:t>
            </a:r>
          </a:p>
          <a:p>
            <a:r>
              <a:rPr lang="en-US" sz="1400" dirty="0"/>
              <a:t>_________________________________________________________________</a:t>
            </a:r>
          </a:p>
          <a:p>
            <a:r>
              <a:rPr lang="en-US" sz="1400" dirty="0"/>
              <a:t>activation_9 (Activation)    (None, 205, 240, 100)     0</a:t>
            </a:r>
          </a:p>
          <a:p>
            <a:r>
              <a:rPr lang="en-US" sz="1400" dirty="0"/>
              <a:t>_________________________________________________________________</a:t>
            </a:r>
          </a:p>
          <a:p>
            <a:r>
              <a:rPr lang="en-US" sz="1400" dirty="0"/>
              <a:t>max_pooling2d_4 (MaxPooling2 (None, 102, 120, 100)     0</a:t>
            </a:r>
          </a:p>
          <a:p>
            <a:r>
              <a:rPr lang="en-US" sz="1400" dirty="0"/>
              <a:t>_________________________________________________________________</a:t>
            </a:r>
          </a:p>
          <a:p>
            <a:r>
              <a:rPr lang="en-US" sz="1400" dirty="0"/>
              <a:t>batch_normalization_7 (Batch (None, 102, 120, 100)     400</a:t>
            </a:r>
          </a:p>
          <a:p>
            <a:r>
              <a:rPr lang="en-US" sz="1400" dirty="0"/>
              <a:t>_________________________________________________________________</a:t>
            </a:r>
          </a:p>
          <a:p>
            <a:r>
              <a:rPr lang="en-US" sz="1400" dirty="0"/>
              <a:t>dropout_5 (Dropout)          (None, 102, 120, 100)     0</a:t>
            </a:r>
          </a:p>
          <a:p>
            <a:r>
              <a:rPr lang="en-US" sz="1400" dirty="0"/>
              <a:t>_________________________________________________________________</a:t>
            </a:r>
          </a:p>
          <a:p>
            <a:r>
              <a:rPr lang="en-US" sz="1400" dirty="0"/>
              <a:t>conv2d_5 (Conv2D)            (None, 102, 120, 60)      150060</a:t>
            </a:r>
          </a:p>
          <a:p>
            <a:r>
              <a:rPr lang="en-US" sz="1400" dirty="0"/>
              <a:t>_________________________________________________________________</a:t>
            </a:r>
          </a:p>
          <a:p>
            <a:r>
              <a:rPr lang="en-US" sz="1400" dirty="0"/>
              <a:t>activation_10 (Activation)   (None, 102, 120, 60)      0</a:t>
            </a:r>
          </a:p>
          <a:p>
            <a:r>
              <a:rPr lang="en-US" sz="1400" dirty="0"/>
              <a:t>_________________________________________________________________</a:t>
            </a:r>
          </a:p>
          <a:p>
            <a:r>
              <a:rPr lang="en-US" sz="1400" dirty="0"/>
              <a:t>max_pooling2d_5 (MaxPooling2 (None, 51, 60, 60)        0</a:t>
            </a:r>
          </a:p>
          <a:p>
            <a:r>
              <a:rPr lang="en-US" sz="1400" dirty="0"/>
              <a:t>_________________________________________________________________</a:t>
            </a:r>
          </a:p>
          <a:p>
            <a:r>
              <a:rPr lang="en-US" sz="1400" dirty="0"/>
              <a:t>batch_normalization_8 (Batch (None, 51, 60, 60)        240</a:t>
            </a:r>
          </a:p>
          <a:p>
            <a:r>
              <a:rPr lang="en-US" sz="1400" dirty="0"/>
              <a:t>_________________________________________________________________</a:t>
            </a:r>
          </a:p>
          <a:p>
            <a:r>
              <a:rPr lang="en-US" sz="1400" dirty="0"/>
              <a:t>dropout_6 (Dropout)          (None, 51, 60, 60)        0</a:t>
            </a:r>
          </a:p>
          <a:p>
            <a:r>
              <a:rPr lang="en-US" sz="1400" dirty="0"/>
              <a:t>_________________________________________________________________</a:t>
            </a:r>
          </a:p>
          <a:p>
            <a:r>
              <a:rPr lang="en-US" sz="1400" dirty="0"/>
              <a:t>conv2d_6 (Conv2D)            (None, 51, 60, 45)        270045</a:t>
            </a:r>
          </a:p>
          <a:p>
            <a:r>
              <a:rPr lang="en-US" sz="1400" dirty="0"/>
              <a:t>_________________________________________________________________</a:t>
            </a:r>
          </a:p>
          <a:p>
            <a:r>
              <a:rPr lang="en-US" sz="1400" dirty="0"/>
              <a:t>activation_11 (Activation)   (None, 51, 60, 45)        0</a:t>
            </a:r>
          </a:p>
          <a:p>
            <a:r>
              <a:rPr lang="en-US" sz="1400" dirty="0"/>
              <a:t>_________________________________________________________________</a:t>
            </a:r>
          </a:p>
          <a:p>
            <a:r>
              <a:rPr lang="en-US" sz="1400" dirty="0"/>
              <a:t>max_pooling2d_6 (MaxPooling2 (None, 25, 30, 45)        0</a:t>
            </a:r>
          </a:p>
          <a:p>
            <a:r>
              <a:rPr lang="en-US" sz="1400" dirty="0"/>
              <a:t>_________________________________________________________________</a:t>
            </a:r>
          </a:p>
          <a:p>
            <a:r>
              <a:rPr lang="en-US" sz="1400" dirty="0"/>
              <a:t>batch_normalization_9 (Batch (None, 25, 30, 45)        180</a:t>
            </a:r>
          </a:p>
          <a:p>
            <a:r>
              <a:rPr lang="en-US" sz="1400" dirty="0"/>
              <a:t>_________________________________________________________________</a:t>
            </a:r>
          </a:p>
          <a:p>
            <a:r>
              <a:rPr lang="en-US" sz="1400" dirty="0"/>
              <a:t>dropout_7 (Dropout)          (None, 25, 30, 45)        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7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C356-15A6-41E1-8EAF-CBEF7E870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CB42FE-A067-4AAA-9AB1-23AB396A3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46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16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6094A-147C-42E1-B9A2-35AE5E0F5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Re-Doing the Random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E834A-2058-49F0-8B10-6C5554A80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791" b="73477"/>
          <a:stretch/>
        </p:blipFill>
        <p:spPr>
          <a:xfrm>
            <a:off x="3322202" y="2068286"/>
            <a:ext cx="5482279" cy="2103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A00280-7938-404A-B83A-14EA2A0CC6C5}"/>
              </a:ext>
            </a:extLst>
          </p:cNvPr>
          <p:cNvSpPr txBox="1"/>
          <p:nvPr/>
        </p:nvSpPr>
        <p:spPr>
          <a:xfrm>
            <a:off x="598714" y="5105400"/>
            <a:ext cx="1092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CNN did a better job at classifying on a limited sample</a:t>
            </a:r>
          </a:p>
        </p:txBody>
      </p:sp>
    </p:spTree>
    <p:extLst>
      <p:ext uri="{BB962C8B-B14F-4D97-AF65-F5344CB8AC3E}">
        <p14:creationId xmlns:p14="http://schemas.microsoft.com/office/powerpoint/2010/main" val="634886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307C-A1A7-48B1-AAC0-D13579B50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4239"/>
            <a:ext cx="10515600" cy="1325563"/>
          </a:xfrm>
        </p:spPr>
        <p:txBody>
          <a:bodyPr/>
          <a:lstStyle/>
          <a:p>
            <a:r>
              <a:rPr lang="en-US" dirty="0"/>
              <a:t>And the Winner is…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717F79B-82B6-4A55-8BCF-6A953A184D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8954568"/>
              </p:ext>
            </p:extLst>
          </p:nvPr>
        </p:nvGraphicFramePr>
        <p:xfrm>
          <a:off x="442087" y="1499985"/>
          <a:ext cx="11321592" cy="3840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24492">
                  <a:extLst>
                    <a:ext uri="{9D8B030D-6E8A-4147-A177-3AD203B41FA5}">
                      <a16:colId xmlns:a16="http://schemas.microsoft.com/office/drawing/2014/main" val="1757687554"/>
                    </a:ext>
                  </a:extLst>
                </a:gridCol>
                <a:gridCol w="3823236">
                  <a:extLst>
                    <a:ext uri="{9D8B030D-6E8A-4147-A177-3AD203B41FA5}">
                      <a16:colId xmlns:a16="http://schemas.microsoft.com/office/drawing/2014/main" val="1983157859"/>
                    </a:ext>
                  </a:extLst>
                </a:gridCol>
                <a:gridCol w="3773864">
                  <a:extLst>
                    <a:ext uri="{9D8B030D-6E8A-4147-A177-3AD203B41FA5}">
                      <a16:colId xmlns:a16="http://schemas.microsoft.com/office/drawing/2014/main" val="577343276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 on </a:t>
                      </a:r>
                      <a:r>
                        <a:rPr lang="en-US" dirty="0" err="1"/>
                        <a:t>LibROSA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Convolutional Neural Network on mp3 Files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9559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/>
                        <a:t>Overall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45584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/>
                        <a:t>Kappa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360052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/>
                        <a:t>Data Cleaning 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6587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Ability to Scale/Computing Resource Required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787495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/>
                        <a:t>Ability to easily address class imbalance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315865"/>
                  </a:ext>
                </a:extLst>
              </a:tr>
            </a:tbl>
          </a:graphicData>
        </a:graphic>
      </p:graphicFrame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5761B4AA-39AC-4B0D-9D09-5EA97820C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5619" y="4007334"/>
            <a:ext cx="752573" cy="752573"/>
          </a:xfrm>
          <a:prstGeom prst="rect">
            <a:avLst/>
          </a:prstGeo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EF2C5FDE-E2C5-4CCC-A940-1F92BE0E6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9206" y="4063979"/>
            <a:ext cx="651192" cy="651192"/>
          </a:xfrm>
          <a:prstGeom prst="rect">
            <a:avLst/>
          </a:prstGeom>
        </p:spPr>
      </p:pic>
      <p:pic>
        <p:nvPicPr>
          <p:cNvPr id="9" name="Graphic 8" descr="Close">
            <a:extLst>
              <a:ext uri="{FF2B5EF4-FFF2-40B4-BE49-F238E27FC236}">
                <a16:creationId xmlns:a16="http://schemas.microsoft.com/office/drawing/2014/main" id="{2015AC97-3C43-40D7-9129-C1F02AA5A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0318" y="4678161"/>
            <a:ext cx="651192" cy="651192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3EE81E81-56A4-4A99-AFC7-C8E1CEEB2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8734" y="4632966"/>
            <a:ext cx="752573" cy="752573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0BFA4A88-9A87-4DC8-A424-F732B3ED7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4762" y="2777808"/>
            <a:ext cx="651192" cy="651192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5D9D9B1B-1CC2-466D-947C-62FF96CBD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9713" y="2727117"/>
            <a:ext cx="752573" cy="752573"/>
          </a:xfrm>
          <a:prstGeom prst="rect">
            <a:avLst/>
          </a:prstGeom>
        </p:spPr>
      </p:pic>
      <p:pic>
        <p:nvPicPr>
          <p:cNvPr id="19" name="Graphic 18" descr="Close">
            <a:extLst>
              <a:ext uri="{FF2B5EF4-FFF2-40B4-BE49-F238E27FC236}">
                <a16:creationId xmlns:a16="http://schemas.microsoft.com/office/drawing/2014/main" id="{C0F55325-F3DE-4954-B400-8CCE2C6C1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8721" y="2101485"/>
            <a:ext cx="651192" cy="651192"/>
          </a:xfrm>
          <a:prstGeom prst="rect">
            <a:avLst/>
          </a:prstGeom>
        </p:spPr>
      </p:pic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EFB1C09C-AA93-4866-AB99-5E76BFA73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4762" y="2061355"/>
            <a:ext cx="752573" cy="75257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2FB13E-53A5-4756-951C-29E91150A293}"/>
              </a:ext>
            </a:extLst>
          </p:cNvPr>
          <p:cNvSpPr/>
          <p:nvPr/>
        </p:nvSpPr>
        <p:spPr>
          <a:xfrm>
            <a:off x="5739833" y="3694545"/>
            <a:ext cx="640080" cy="914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F924BC-DC99-4312-A5FF-160D73758619}"/>
              </a:ext>
            </a:extLst>
          </p:cNvPr>
          <p:cNvSpPr/>
          <p:nvPr/>
        </p:nvSpPr>
        <p:spPr>
          <a:xfrm>
            <a:off x="9610318" y="3704778"/>
            <a:ext cx="640080" cy="914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C3FAB0-0E68-4DD0-A8A1-67533055808F}"/>
              </a:ext>
            </a:extLst>
          </p:cNvPr>
          <p:cNvSpPr txBox="1"/>
          <p:nvPr/>
        </p:nvSpPr>
        <p:spPr>
          <a:xfrm>
            <a:off x="442087" y="5597114"/>
            <a:ext cx="11524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CNN wins on accuracy : my hypothesis is incorrect</a:t>
            </a:r>
          </a:p>
          <a:p>
            <a:r>
              <a:rPr lang="en-US" sz="2400" dirty="0"/>
              <a:t>Random Forest wins on real-world application where time and money need consideration</a:t>
            </a:r>
          </a:p>
        </p:txBody>
      </p:sp>
    </p:spTree>
    <p:extLst>
      <p:ext uri="{BB962C8B-B14F-4D97-AF65-F5344CB8AC3E}">
        <p14:creationId xmlns:p14="http://schemas.microsoft.com/office/powerpoint/2010/main" val="62212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6753-E4BB-4371-A58E-FD7116F4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EACCC-AFBC-4E3B-BF5A-77054AFEF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LSTM deep learning models to explore correlation in the audio signal</a:t>
            </a:r>
          </a:p>
          <a:p>
            <a:r>
              <a:rPr lang="en-US" dirty="0"/>
              <a:t>Generate a more balanced .mp3 training and test set and try to expand from binary classification with CNN</a:t>
            </a:r>
          </a:p>
          <a:p>
            <a:r>
              <a:rPr lang="en-US" dirty="0"/>
              <a:t>Try ensemble methods utilizing the categorical metadata that was discarded from the class label file</a:t>
            </a:r>
          </a:p>
        </p:txBody>
      </p:sp>
    </p:spTree>
    <p:extLst>
      <p:ext uri="{BB962C8B-B14F-4D97-AF65-F5344CB8AC3E}">
        <p14:creationId xmlns:p14="http://schemas.microsoft.com/office/powerpoint/2010/main" val="2005449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0165A-0636-43DF-9292-938716AF9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24B9B-0D44-4389-BB95-BF4BB2D52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Professor Sponsor: Dr. </a:t>
            </a:r>
            <a:r>
              <a:rPr lang="en-US" dirty="0" err="1"/>
              <a:t>Soibam</a:t>
            </a:r>
            <a:endParaRPr lang="en-US" dirty="0"/>
          </a:p>
          <a:p>
            <a:r>
              <a:rPr lang="en-US" dirty="0"/>
              <a:t>Advisor: Dr. </a:t>
            </a:r>
            <a:r>
              <a:rPr lang="en-US" dirty="0" err="1"/>
              <a:t>DeLaVina</a:t>
            </a:r>
            <a:endParaRPr lang="en-US" dirty="0"/>
          </a:p>
          <a:p>
            <a:r>
              <a:rPr lang="en-US" dirty="0"/>
              <a:t>Deans &amp; Administrators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DAD64-6028-4B4A-BB96-055FB831A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93" b="97996" l="546" r="99345">
                        <a14:foregroundMark x1="67249" y1="5647" x2="78057" y2="6011"/>
                        <a14:foregroundMark x1="78057" y1="6011" x2="82314" y2="9107"/>
                        <a14:foregroundMark x1="15066" y1="2914" x2="20087" y2="45537"/>
                        <a14:foregroundMark x1="28603" y1="50455" x2="28603" y2="50455"/>
                        <a14:foregroundMark x1="38646" y1="2550" x2="38755" y2="48087"/>
                        <a14:foregroundMark x1="55895" y1="2004" x2="55349" y2="18397"/>
                        <a14:foregroundMark x1="53930" y1="36248" x2="53930" y2="36248"/>
                        <a14:foregroundMark x1="55240" y1="7286" x2="57969" y2="8925"/>
                        <a14:foregroundMark x1="67031" y1="1093" x2="67031" y2="1093"/>
                        <a14:foregroundMark x1="5131" y1="67213" x2="5131" y2="67213"/>
                        <a14:foregroundMark x1="655" y1="64663" x2="764" y2="66485"/>
                        <a14:foregroundMark x1="8624" y1="67577" x2="7751" y2="67942"/>
                        <a14:foregroundMark x1="9061" y1="67395" x2="10044" y2="66302"/>
                        <a14:foregroundMark x1="13646" y1="62842" x2="13646" y2="62842"/>
                        <a14:foregroundMark x1="14083" y1="69945" x2="14083" y2="69945"/>
                        <a14:foregroundMark x1="16376" y1="67577" x2="16376" y2="67577"/>
                        <a14:foregroundMark x1="16812" y1="70492" x2="17358" y2="69035"/>
                        <a14:foregroundMark x1="19323" y1="67942" x2="18450" y2="71038"/>
                        <a14:foregroundMark x1="52511" y1="66485" x2="53275" y2="67031"/>
                        <a14:foregroundMark x1="54039" y1="69217" x2="54148" y2="70856"/>
                        <a14:foregroundMark x1="56550" y1="67031" x2="56659" y2="65209"/>
                        <a14:foregroundMark x1="43231" y1="71220" x2="43777" y2="71403"/>
                        <a14:foregroundMark x1="38755" y1="66485" x2="38865" y2="67942"/>
                        <a14:foregroundMark x1="35808" y1="62842" x2="35808" y2="62842"/>
                        <a14:foregroundMark x1="21397" y1="69763" x2="21507" y2="69035"/>
                        <a14:foregroundMark x1="27293" y1="67942" x2="27293" y2="69217"/>
                        <a14:foregroundMark x1="31332" y1="67577" x2="31114" y2="68124"/>
                        <a14:foregroundMark x1="35808" y1="67760" x2="36245" y2="70492"/>
                        <a14:foregroundMark x1="35808" y1="69581" x2="35808" y2="69581"/>
                        <a14:foregroundMark x1="63537" y1="67395" x2="64956" y2="67213"/>
                        <a14:foregroundMark x1="66594" y1="68488" x2="67576" y2="67031"/>
                        <a14:foregroundMark x1="70306" y1="67942" x2="70306" y2="67942"/>
                        <a14:foregroundMark x1="70306" y1="68124" x2="70306" y2="69399"/>
                        <a14:foregroundMark x1="75873" y1="67577" x2="76419" y2="69217"/>
                        <a14:foregroundMark x1="79913" y1="68306" x2="80131" y2="71038"/>
                        <a14:foregroundMark x1="82424" y1="68670" x2="84389" y2="70674"/>
                        <a14:foregroundMark x1="86681" y1="64117" x2="87118" y2="69217"/>
                        <a14:foregroundMark x1="90502" y1="67760" x2="92576" y2="66667"/>
                        <a14:foregroundMark x1="95610" y1="68852" x2="95852" y2="71949"/>
                        <a14:foregroundMark x1="95581" y1="68488" x2="95610" y2="68852"/>
                        <a14:foregroundMark x1="95524" y1="67760" x2="95581" y2="68488"/>
                        <a14:foregroundMark x1="97962" y1="68852" x2="99345" y2="72495"/>
                        <a14:foregroundMark x1="97824" y1="68488" x2="97962" y2="68852"/>
                        <a14:foregroundMark x1="97271" y1="67031" x2="97824" y2="68488"/>
                        <a14:foregroundMark x1="12030" y1="86789" x2="12555" y2="85792"/>
                        <a14:foregroundMark x1="10253" y1="90164" x2="10437" y2="89814"/>
                        <a14:foregroundMark x1="9389" y1="91803" x2="10253" y2="90164"/>
                        <a14:foregroundMark x1="13241" y1="93260" x2="13428" y2="92896"/>
                        <a14:foregroundMark x1="13053" y1="93625" x2="13241" y2="93260"/>
                        <a14:foregroundMark x1="12773" y1="94169" x2="13053" y2="93625"/>
                        <a14:foregroundMark x1="12473" y1="94754" x2="12738" y2="94238"/>
                        <a14:foregroundMark x1="10808" y1="97996" x2="12291" y2="95110"/>
                        <a14:foregroundMark x1="17795" y1="88889" x2="18450" y2="87067"/>
                        <a14:foregroundMark x1="31223" y1="93807" x2="31223" y2="93807"/>
                        <a14:foregroundMark x1="42795" y1="87067" x2="42795" y2="87067"/>
                        <a14:foregroundMark x1="53930" y1="93443" x2="53930" y2="93443"/>
                        <a14:foregroundMark x1="59061" y1="91803" x2="59061" y2="91803"/>
                        <a14:foregroundMark x1="70197" y1="88160" x2="70197" y2="88160"/>
                        <a14:foregroundMark x1="83624" y1="89617" x2="83624" y2="89617"/>
                        <a14:backgroundMark x1="23144" y1="68124" x2="23144" y2="68124"/>
                        <a14:backgroundMark x1="71834" y1="70856" x2="71834" y2="70856"/>
                        <a14:backgroundMark x1="97926" y1="68488" x2="97926" y2="68488"/>
                        <a14:backgroundMark x1="97817" y1="68670" x2="97817" y2="68670"/>
                        <a14:backgroundMark x1="10808" y1="87614" x2="10808" y2="87614"/>
                        <a14:backgroundMark x1="10808" y1="87614" x2="11135" y2="88889"/>
                        <a14:backgroundMark x1="10480" y1="88342" x2="10371" y2="89800"/>
                        <a14:backgroundMark x1="10808" y1="90164" x2="10590" y2="88525"/>
                        <a14:backgroundMark x1="12664" y1="93807" x2="12773" y2="92714"/>
                        <a14:backgroundMark x1="12882" y1="93625" x2="12882" y2="93625"/>
                        <a14:backgroundMark x1="10480" y1="89982" x2="10480" y2="89982"/>
                        <a14:backgroundMark x1="10153" y1="90164" x2="10153" y2="90164"/>
                        <a14:backgroundMark x1="12773" y1="93078" x2="12773" y2="93078"/>
                        <a14:backgroundMark x1="12555" y1="94536" x2="13100" y2="92350"/>
                        <a14:backgroundMark x1="97598" y1="68306" x2="97598" y2="68306"/>
                        <a14:backgroundMark x1="98035" y1="68852" x2="98035" y2="68852"/>
                        <a14:backgroundMark x1="98035" y1="69035" x2="98035" y2="69763"/>
                        <a14:backgroundMark x1="97707" y1="68852" x2="97707" y2="68306"/>
                        <a14:backgroundMark x1="12773" y1="94171" x2="13100" y2="92532"/>
                        <a14:backgroundMark x1="13210" y1="93625" x2="13210" y2="93625"/>
                        <a14:backgroundMark x1="13319" y1="93260" x2="13319" y2="93260"/>
                        <a14:backgroundMark x1="13319" y1="92896" x2="13319" y2="92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4175" y="3336097"/>
            <a:ext cx="4619625" cy="276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54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7857-9BBA-49AC-96F8-CBAC52BF46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BE95B-9CEC-46F6-87CE-48816CED28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76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E9331-1478-45E9-BEED-763E93A8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32D60-8D4F-4248-AB08-DC4E6D9E9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2055910"/>
          </a:xfrm>
        </p:spPr>
        <p:txBody>
          <a:bodyPr/>
          <a:lstStyle/>
          <a:p>
            <a:r>
              <a:rPr lang="en-US" dirty="0"/>
              <a:t>Music is a part of everyday life</a:t>
            </a:r>
          </a:p>
          <a:p>
            <a:r>
              <a:rPr lang="en-US" dirty="0"/>
              <a:t>Suggested and curated music works incredibly well</a:t>
            </a:r>
          </a:p>
          <a:p>
            <a:r>
              <a:rPr lang="en-US" dirty="0"/>
              <a:t>Interested in understanding the basic mechanics of algorithmic music platforms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D7264-D643-460D-80A2-DBC7CF70D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52" b="93359" l="9924" r="90076">
                        <a14:foregroundMark x1="49364" y1="6641" x2="54326" y2="9488"/>
                        <a14:foregroundMark x1="52163" y1="15560" x2="50000" y2="40417"/>
                        <a14:foregroundMark x1="44529" y1="24099" x2="59415" y2="24858"/>
                        <a14:foregroundMark x1="52036" y1="19924" x2="43511" y2="19924"/>
                        <a14:foregroundMark x1="37532" y1="24099" x2="37277" y2="22770"/>
                        <a14:foregroundMark x1="43003" y1="22011" x2="44784" y2="20873"/>
                        <a14:foregroundMark x1="44529" y1="21632" x2="37023" y2="22770"/>
                        <a14:foregroundMark x1="38677" y1="32068" x2="51781" y2="30740"/>
                        <a14:foregroundMark x1="51781" y1="30740" x2="60941" y2="36053"/>
                        <a14:foregroundMark x1="39695" y1="39658" x2="52163" y2="40228"/>
                        <a14:foregroundMark x1="52163" y1="40228" x2="58779" y2="44213"/>
                        <a14:foregroundMark x1="14885" y1="66603" x2="15394" y2="69829"/>
                        <a14:foregroundMark x1="27354" y1="76281" x2="28117" y2="77419"/>
                        <a14:foregroundMark x1="26972" y1="93548" x2="26972" y2="93548"/>
                        <a14:foregroundMark x1="47837" y1="72676" x2="47837" y2="72676"/>
                        <a14:foregroundMark x1="55852" y1="73055" x2="55852" y2="73055"/>
                        <a14:foregroundMark x1="64249" y1="65465" x2="64249" y2="65465"/>
                        <a14:foregroundMark x1="63232" y1="77040" x2="63232" y2="77040"/>
                        <a14:foregroundMark x1="70229" y1="73055" x2="70229" y2="73055"/>
                        <a14:foregroundMark x1="88041" y1="73435" x2="88041" y2="73435"/>
                        <a14:foregroundMark x1="87913" y1="73814" x2="87913" y2="73814"/>
                        <a14:foregroundMark x1="88550" y1="74194" x2="88550" y2="74194"/>
                        <a14:foregroundMark x1="88550" y1="72296" x2="88550" y2="72296"/>
                        <a14:foregroundMark x1="89695" y1="71347" x2="89695" y2="71347"/>
                        <a14:foregroundMark x1="90076" y1="72865" x2="90076" y2="72865"/>
                        <a14:foregroundMark x1="87277" y1="74194" x2="87277" y2="74194"/>
                        <a14:foregroundMark x1="87150" y1="75332" x2="87150" y2="75332"/>
                        <a14:foregroundMark x1="89822" y1="74953" x2="89822" y2="749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912" y="4016472"/>
            <a:ext cx="3955002" cy="2651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029F11-E0CA-45FF-B797-9310C66ED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43" b="96429" l="9402" r="89744">
                        <a14:foregroundMark x1="46581" y1="3571" x2="50427" y2="5238"/>
                        <a14:foregroundMark x1="25000" y1="90238" x2="28632" y2="90238"/>
                        <a14:foregroundMark x1="16880" y1="90714" x2="15171" y2="88095"/>
                        <a14:foregroundMark x1="14103" y1="96429" x2="18803" y2="94048"/>
                        <a14:foregroundMark x1="45513" y1="91190" x2="45085" y2="86667"/>
                        <a14:foregroundMark x1="56838" y1="86429" x2="51709" y2="96190"/>
                        <a14:foregroundMark x1="69658" y1="89286" x2="71581" y2="95238"/>
                        <a14:foregroundMark x1="76923" y1="85952" x2="79487" y2="89286"/>
                        <a14:foregroundMark x1="50641" y1="2143" x2="50641" y2="2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8680" y="4016472"/>
            <a:ext cx="2834640" cy="2543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BC631C-ECB4-4D5D-B3B3-FC325E2A33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11" b="94421" l="2724" r="97017">
                        <a14:foregroundMark x1="45266" y1="27253" x2="50973" y2="12876"/>
                        <a14:foregroundMark x1="54475" y1="10515" x2="57069" y2="13519"/>
                        <a14:foregroundMark x1="45914" y1="33047" x2="56291" y2="24249"/>
                        <a14:foregroundMark x1="56291" y1="24249" x2="50324" y2="7725"/>
                        <a14:foregroundMark x1="50324" y1="7725" x2="41505" y2="20815"/>
                        <a14:foregroundMark x1="41505" y1="20815" x2="41115" y2="39914"/>
                        <a14:foregroundMark x1="41115" y1="39914" x2="44358" y2="44206"/>
                        <a14:foregroundMark x1="11414" y1="75966" x2="11414" y2="75966"/>
                        <a14:foregroundMark x1="10765" y1="75966" x2="7912" y2="73391"/>
                        <a14:foregroundMark x1="35668" y1="74464" x2="35668" y2="74464"/>
                        <a14:foregroundMark x1="35668" y1="74678" x2="32296" y2="78970"/>
                        <a14:foregroundMark x1="32036" y1="80472" x2="31258" y2="89914"/>
                        <a14:foregroundMark x1="26719" y1="74249" x2="27237" y2="89485"/>
                        <a14:foregroundMark x1="27367" y1="73605" x2="27367" y2="73605"/>
                        <a14:foregroundMark x1="2724" y1="74464" x2="2853" y2="94421"/>
                        <a14:foregroundMark x1="55772" y1="70172" x2="56031" y2="89485"/>
                        <a14:foregroundMark x1="56031" y1="89485" x2="55901" y2="89914"/>
                        <a14:foregroundMark x1="64591" y1="74678" x2="65110" y2="74678"/>
                        <a14:foregroundMark x1="74865" y1="89019" x2="74449" y2="90558"/>
                        <a14:foregroundMark x1="76712" y1="82189" x2="76650" y2="82418"/>
                        <a14:foregroundMark x1="78859" y1="74249" x2="78172" y2="76789"/>
                        <a14:foregroundMark x1="94942" y1="71030" x2="94942" y2="71030"/>
                        <a14:foregroundMark x1="94034" y1="70386" x2="94034" y2="70386"/>
                        <a14:foregroundMark x1="96368" y1="69313" x2="97017" y2="71030"/>
                        <a14:foregroundMark x1="89883" y1="76395" x2="90921" y2="82618"/>
                        <a14:foregroundMark x1="95331" y1="72747" x2="95331" y2="72747"/>
                        <a14:foregroundMark x1="93385" y1="70815" x2="93385" y2="70815"/>
                        <a14:foregroundMark x1="94034" y1="72532" x2="94034" y2="72532"/>
                        <a14:foregroundMark x1="96109" y1="73391" x2="96109" y2="73391"/>
                        <a14:foregroundMark x1="97017" y1="72318" x2="97017" y2="72318"/>
                        <a14:foregroundMark x1="97017" y1="68240" x2="97017" y2="68240"/>
                        <a14:foregroundMark x1="94812" y1="67382" x2="94812" y2="67382"/>
                        <a14:backgroundMark x1="76524" y1="82189" x2="76524" y2="82189"/>
                        <a14:backgroundMark x1="78340" y1="78326" x2="76265" y2="81760"/>
                        <a14:backgroundMark x1="76524" y1="82403" x2="76394" y2="85408"/>
                        <a14:backgroundMark x1="75875" y1="84120" x2="76005" y2="86910"/>
                        <a14:backgroundMark x1="76913" y1="82403" x2="77043" y2="80472"/>
                        <a14:backgroundMark x1="78599" y1="77468" x2="77302" y2="78970"/>
                        <a14:backgroundMark x1="75486" y1="85837" x2="76005" y2="88412"/>
                        <a14:backgroundMark x1="78080" y1="78112" x2="78080" y2="77682"/>
                        <a14:backgroundMark x1="78080" y1="76824" x2="78080" y2="76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7086" y="4005841"/>
            <a:ext cx="4114800" cy="248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48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D11AF-056C-4200-B84F-19E9AF7AE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CD58B-2395-4027-8620-7FF2E4EEB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different analytical techniques to classify music data into its genre</a:t>
            </a:r>
          </a:p>
          <a:p>
            <a:r>
              <a:rPr lang="en-US" dirty="0"/>
              <a:t>Hypothesis: feature-based, traditional machine learning algorithms will perform better than deep learning methods applied directly to the .mp3 data</a:t>
            </a:r>
          </a:p>
        </p:txBody>
      </p:sp>
    </p:spTree>
    <p:extLst>
      <p:ext uri="{BB962C8B-B14F-4D97-AF65-F5344CB8AC3E}">
        <p14:creationId xmlns:p14="http://schemas.microsoft.com/office/powerpoint/2010/main" val="919111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6C890-E6D7-4818-94BC-8F5B47122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9B818-8EB4-49C9-8E50-EB156D397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&amp; R Studio</a:t>
            </a:r>
          </a:p>
          <a:p>
            <a:r>
              <a:rPr lang="en-US" dirty="0"/>
              <a:t>Microsoft Excel</a:t>
            </a:r>
          </a:p>
          <a:p>
            <a:r>
              <a:rPr lang="en-US" dirty="0"/>
              <a:t>Python</a:t>
            </a:r>
          </a:p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r>
              <a:rPr lang="en-US" dirty="0"/>
              <a:t>High Performance Computing Cluster (Unix environment)</a:t>
            </a:r>
          </a:p>
        </p:txBody>
      </p:sp>
    </p:spTree>
    <p:extLst>
      <p:ext uri="{BB962C8B-B14F-4D97-AF65-F5344CB8AC3E}">
        <p14:creationId xmlns:p14="http://schemas.microsoft.com/office/powerpoint/2010/main" val="750905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F2E62-D243-4296-A086-84590E107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DDD1F-96A0-4006-8E74-D1776B70F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Music Archive (FMA)</a:t>
            </a:r>
          </a:p>
          <a:p>
            <a:pPr lvl="1"/>
            <a:r>
              <a:rPr lang="en-US" dirty="0"/>
              <a:t>Github.com/</a:t>
            </a:r>
            <a:r>
              <a:rPr lang="en-US" dirty="0" err="1"/>
              <a:t>fma</a:t>
            </a:r>
            <a:endParaRPr lang="en-US" dirty="0"/>
          </a:p>
          <a:p>
            <a:r>
              <a:rPr lang="en-US" dirty="0"/>
              <a:t>Tabular Data Sources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183EB-071F-4DCF-B935-121864244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35" y="3273341"/>
            <a:ext cx="5261334" cy="969796"/>
          </a:xfrm>
          <a:prstGeom prst="rect">
            <a:avLst/>
          </a:prstGeom>
          <a:ln w="12700">
            <a:solidFill>
              <a:srgbClr val="359FCD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E0F05F-3774-4A6F-AC60-5FA6244C0C33}"/>
              </a:ext>
            </a:extLst>
          </p:cNvPr>
          <p:cNvSpPr/>
          <p:nvPr/>
        </p:nvSpPr>
        <p:spPr>
          <a:xfrm>
            <a:off x="8017996" y="3273342"/>
            <a:ext cx="329070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 prst="angle"/>
            </a:sp3d>
          </a:bodyPr>
          <a:lstStyle/>
          <a:p>
            <a:pPr algn="ctr"/>
            <a:r>
              <a:rPr lang="en-US" sz="60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rgbClr val="3774A7"/>
                </a:solidFill>
                <a:effectLst>
                  <a:glow rad="101600">
                    <a:srgbClr val="FFEC9F">
                      <a:alpha val="60000"/>
                    </a:srgbClr>
                  </a:glow>
                </a:effectLst>
              </a:rPr>
              <a:t>LibROSA</a:t>
            </a:r>
          </a:p>
        </p:txBody>
      </p:sp>
      <p:pic>
        <p:nvPicPr>
          <p:cNvPr id="1026" name="Picture 2" descr="Image result for python symbol">
            <a:extLst>
              <a:ext uri="{FF2B5EF4-FFF2-40B4-BE49-F238E27FC236}">
                <a16:creationId xmlns:a16="http://schemas.microsoft.com/office/drawing/2014/main" id="{41759727-67A5-40A7-BA9E-E8892DA7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863" y="3273341"/>
            <a:ext cx="969795" cy="96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0A5037-EDFA-4839-9118-8B72C2E231C1}"/>
              </a:ext>
            </a:extLst>
          </p:cNvPr>
          <p:cNvSpPr txBox="1"/>
          <p:nvPr/>
        </p:nvSpPr>
        <p:spPr>
          <a:xfrm>
            <a:off x="6845211" y="4376470"/>
            <a:ext cx="5261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16 Parent Genres (classes)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100k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518 columns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65C2ED-1137-4983-9799-B64F21D518CF}"/>
              </a:ext>
            </a:extLst>
          </p:cNvPr>
          <p:cNvSpPr txBox="1"/>
          <p:nvPr/>
        </p:nvSpPr>
        <p:spPr>
          <a:xfrm>
            <a:off x="507541" y="4378074"/>
            <a:ext cx="52613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15 Parent Genres (classes)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13k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241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401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ECB13-2D98-459E-A509-621FFF17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1C126-5952-4850-A15F-68A110F6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553"/>
            <a:ext cx="10233800" cy="1291720"/>
          </a:xfrm>
        </p:spPr>
        <p:txBody>
          <a:bodyPr/>
          <a:lstStyle/>
          <a:p>
            <a:r>
              <a:rPr lang="en-US" dirty="0"/>
              <a:t>Tracks file – class labels and track id</a:t>
            </a:r>
          </a:p>
          <a:p>
            <a:pPr lvl="1"/>
            <a:r>
              <a:rPr lang="en-US" dirty="0"/>
              <a:t>Format issues – foreign characters, symbols and missing rows</a:t>
            </a:r>
          </a:p>
          <a:p>
            <a:pPr lvl="1"/>
            <a:r>
              <a:rPr lang="en-US" dirty="0"/>
              <a:t>Parent and child genres - many to many relationship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DA54D4-028C-432C-BE44-2D3C07BA5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018"/>
          <a:stretch/>
        </p:blipFill>
        <p:spPr>
          <a:xfrm>
            <a:off x="86590" y="5122718"/>
            <a:ext cx="7504275" cy="1575449"/>
          </a:xfrm>
          <a:prstGeom prst="rect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26A7C3-A6E5-49FE-A69C-55A283216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9" y="3016635"/>
            <a:ext cx="7504275" cy="1874140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AEFAC2-670E-4C2D-B0F9-DA8F03694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589" y="3161580"/>
            <a:ext cx="32670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9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EDDFB0-FAE5-4C7C-AB60-F36F49C6C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336"/>
          <a:stretch/>
        </p:blipFill>
        <p:spPr>
          <a:xfrm>
            <a:off x="207818" y="197427"/>
            <a:ext cx="3267739" cy="20470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8BE897-58E2-47D3-B475-85ED73759322}"/>
              </a:ext>
            </a:extLst>
          </p:cNvPr>
          <p:cNvSpPr/>
          <p:nvPr/>
        </p:nvSpPr>
        <p:spPr>
          <a:xfrm>
            <a:off x="1230086" y="1894114"/>
            <a:ext cx="2351314" cy="47897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D583384-C989-48C1-B31C-B4F73AF88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647434"/>
              </p:ext>
            </p:extLst>
          </p:nvPr>
        </p:nvGraphicFramePr>
        <p:xfrm>
          <a:off x="207818" y="2460915"/>
          <a:ext cx="3724939" cy="4305300"/>
        </p:xfrm>
        <a:graphic>
          <a:graphicData uri="http://schemas.openxmlformats.org/drawingml/2006/table">
            <a:tbl>
              <a:tblPr bandRow="1">
                <a:tableStyleId>{69C7853C-536D-4A76-A0AE-DD22124D55A5}</a:tableStyleId>
              </a:tblPr>
              <a:tblGrid>
                <a:gridCol w="1705629">
                  <a:extLst>
                    <a:ext uri="{9D8B030D-6E8A-4147-A177-3AD203B41FA5}">
                      <a16:colId xmlns:a16="http://schemas.microsoft.com/office/drawing/2014/main" val="3221167648"/>
                    </a:ext>
                  </a:extLst>
                </a:gridCol>
                <a:gridCol w="2019310">
                  <a:extLst>
                    <a:ext uri="{9D8B030D-6E8A-4147-A177-3AD203B41FA5}">
                      <a16:colId xmlns:a16="http://schemas.microsoft.com/office/drawing/2014/main" val="473899442"/>
                    </a:ext>
                  </a:extLst>
                </a:gridCol>
              </a:tblGrid>
              <a:tr h="2406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Parent Genre 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Genre Title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67805332"/>
                  </a:ext>
                </a:extLst>
              </a:tr>
              <a:tr h="2406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Experimental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49478814"/>
                  </a:ext>
                </a:extLst>
              </a:tr>
              <a:tr h="2406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International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25717575"/>
                  </a:ext>
                </a:extLst>
              </a:tr>
              <a:tr h="2406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Blues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41979035"/>
                  </a:ext>
                </a:extLst>
              </a:tr>
              <a:tr h="2406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Jazz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3353694"/>
                  </a:ext>
                </a:extLst>
              </a:tr>
              <a:tr h="2406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Classical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08926419"/>
                  </a:ext>
                </a:extLst>
              </a:tr>
              <a:tr h="2406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Spoken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6435711"/>
                  </a:ext>
                </a:extLst>
              </a:tr>
              <a:tr h="2406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Old-Time / Historic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78812876"/>
                  </a:ext>
                </a:extLst>
              </a:tr>
              <a:tr h="2406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9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Country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75514372"/>
                  </a:ext>
                </a:extLst>
              </a:tr>
              <a:tr h="2406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Pop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7533223"/>
                  </a:ext>
                </a:extLst>
              </a:tr>
              <a:tr h="2406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Soul-RnB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81457942"/>
                  </a:ext>
                </a:extLst>
              </a:tr>
              <a:tr h="2406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Rock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52647028"/>
                  </a:ext>
                </a:extLst>
              </a:tr>
              <a:tr h="2406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Easy Listening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226980"/>
                  </a:ext>
                </a:extLst>
              </a:tr>
              <a:tr h="2406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Electronic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82589134"/>
                  </a:ext>
                </a:extLst>
              </a:tr>
              <a:tr h="2406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Folk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68172430"/>
                  </a:ext>
                </a:extLst>
              </a:tr>
              <a:tr h="2406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1235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Instrumental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2299445"/>
                  </a:ext>
                </a:extLst>
              </a:tr>
              <a:tr h="2141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Hip-Hop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439721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82534D2-229D-42FB-98A2-3620B2AF653A}"/>
              </a:ext>
            </a:extLst>
          </p:cNvPr>
          <p:cNvSpPr txBox="1"/>
          <p:nvPr/>
        </p:nvSpPr>
        <p:spPr>
          <a:xfrm>
            <a:off x="6379029" y="544286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[17, 10, 76, 103]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44E4CE-4C13-47A7-BA39-165E587DEDE1}"/>
              </a:ext>
            </a:extLst>
          </p:cNvPr>
          <p:cNvSpPr txBox="1"/>
          <p:nvPr/>
        </p:nvSpPr>
        <p:spPr>
          <a:xfrm>
            <a:off x="6455229" y="2184317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17, 10, 76, 103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E0922C-34FA-4CBC-9ACF-077F6C017352}"/>
              </a:ext>
            </a:extLst>
          </p:cNvPr>
          <p:cNvSpPr txBox="1"/>
          <p:nvPr/>
        </p:nvSpPr>
        <p:spPr>
          <a:xfrm>
            <a:off x="6151935" y="3824348"/>
            <a:ext cx="4093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|  17  |  10  |  76  |   103  |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B64924-F245-463C-9103-F2C0B150376C}"/>
              </a:ext>
            </a:extLst>
          </p:cNvPr>
          <p:cNvSpPr txBox="1"/>
          <p:nvPr/>
        </p:nvSpPr>
        <p:spPr>
          <a:xfrm>
            <a:off x="6543821" y="5638236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17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5CC466-AB2A-487B-B569-D123EFE8800A}"/>
              </a:ext>
            </a:extLst>
          </p:cNvPr>
          <p:cNvSpPr/>
          <p:nvPr/>
        </p:nvSpPr>
        <p:spPr>
          <a:xfrm>
            <a:off x="7044564" y="5739225"/>
            <a:ext cx="2351314" cy="707885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9F20F60E-122E-42BD-B821-C128CBA40B84}"/>
              </a:ext>
            </a:extLst>
          </p:cNvPr>
          <p:cNvSpPr/>
          <p:nvPr/>
        </p:nvSpPr>
        <p:spPr>
          <a:xfrm rot="5400000">
            <a:off x="7690757" y="1364301"/>
            <a:ext cx="881743" cy="584775"/>
          </a:xfrm>
          <a:prstGeom prst="stripedRightArrow">
            <a:avLst>
              <a:gd name="adj1" fmla="val 46277"/>
              <a:gd name="adj2" fmla="val 723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id="{852AF779-795E-4A3C-9DB1-D0E0D250091A}"/>
              </a:ext>
            </a:extLst>
          </p:cNvPr>
          <p:cNvSpPr/>
          <p:nvPr/>
        </p:nvSpPr>
        <p:spPr>
          <a:xfrm rot="5400000">
            <a:off x="7690757" y="4716852"/>
            <a:ext cx="881743" cy="584775"/>
          </a:xfrm>
          <a:prstGeom prst="stripedRightArrow">
            <a:avLst>
              <a:gd name="adj1" fmla="val 46277"/>
              <a:gd name="adj2" fmla="val 723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id="{6FB61482-E06B-44BA-89E9-20441B7673DA}"/>
              </a:ext>
            </a:extLst>
          </p:cNvPr>
          <p:cNvSpPr/>
          <p:nvPr/>
        </p:nvSpPr>
        <p:spPr>
          <a:xfrm rot="5400000">
            <a:off x="7690757" y="3004664"/>
            <a:ext cx="881743" cy="584775"/>
          </a:xfrm>
          <a:prstGeom prst="stripedRightArrow">
            <a:avLst>
              <a:gd name="adj1" fmla="val 46277"/>
              <a:gd name="adj2" fmla="val 723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0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/>
      <p:bldP spid="11" grpId="0"/>
      <p:bldP spid="12" grpId="0" animBg="1"/>
      <p:bldP spid="13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7115-9A88-4986-9464-1179FBB2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Analysis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C9A0C-5F21-4587-B054-71795E459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Narrow down the amount of features in the datasets</a:t>
            </a:r>
          </a:p>
          <a:p>
            <a:r>
              <a:rPr lang="en-US" dirty="0"/>
              <a:t>Address class imbalance</a:t>
            </a:r>
          </a:p>
          <a:p>
            <a:r>
              <a:rPr lang="en-US" dirty="0"/>
              <a:t>Apply machine learning algorithms</a:t>
            </a:r>
          </a:p>
          <a:p>
            <a:r>
              <a:rPr lang="en-US" dirty="0"/>
              <a:t>Evaluate model performance </a:t>
            </a:r>
          </a:p>
        </p:txBody>
      </p:sp>
    </p:spTree>
    <p:extLst>
      <p:ext uri="{BB962C8B-B14F-4D97-AF65-F5344CB8AC3E}">
        <p14:creationId xmlns:p14="http://schemas.microsoft.com/office/powerpoint/2010/main" val="2963954829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B4B4B"/>
      </a:dk2>
      <a:lt2>
        <a:srgbClr val="8ED5C1"/>
      </a:lt2>
      <a:accent1>
        <a:srgbClr val="73CBB2"/>
      </a:accent1>
      <a:accent2>
        <a:srgbClr val="AACD5B"/>
      </a:accent2>
      <a:accent3>
        <a:srgbClr val="65A9E1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47428100-C732-4B2E-A30A-5273F581A0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74735</TotalTime>
  <Words>1167</Words>
  <Application>Microsoft Office PowerPoint</Application>
  <PresentationFormat>Widescreen</PresentationFormat>
  <Paragraphs>205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Corbel</vt:lpstr>
      <vt:lpstr>Depth</vt:lpstr>
      <vt:lpstr>Classifying Music Data</vt:lpstr>
      <vt:lpstr>Presentation Outline</vt:lpstr>
      <vt:lpstr>Project Motivation</vt:lpstr>
      <vt:lpstr>Research Topic</vt:lpstr>
      <vt:lpstr>Technologies Used</vt:lpstr>
      <vt:lpstr>Data Source</vt:lpstr>
      <vt:lpstr>Data Cleaning</vt:lpstr>
      <vt:lpstr>PowerPoint Presentation</vt:lpstr>
      <vt:lpstr>Tabular Data Analysis Technique</vt:lpstr>
      <vt:lpstr>Feature Selection – Logistic Regression</vt:lpstr>
      <vt:lpstr>Feature Selection Results</vt:lpstr>
      <vt:lpstr>Class Imbalance</vt:lpstr>
      <vt:lpstr>Addressing Class Imbalance</vt:lpstr>
      <vt:lpstr>Predictive Approach: Random Forest</vt:lpstr>
      <vt:lpstr>Random Forest Results</vt:lpstr>
      <vt:lpstr>What’s the Difference?</vt:lpstr>
      <vt:lpstr>Deep Learning Approach</vt:lpstr>
      <vt:lpstr>Spectrograms: Full Size</vt:lpstr>
      <vt:lpstr>PowerPoint Presentation</vt:lpstr>
      <vt:lpstr>Analytic Approach: CNN</vt:lpstr>
      <vt:lpstr>CNN Results</vt:lpstr>
      <vt:lpstr>PowerPoint Presentation</vt:lpstr>
      <vt:lpstr>Re-Doing the Random Forest</vt:lpstr>
      <vt:lpstr>And the Winner is…</vt:lpstr>
      <vt:lpstr>Future Work</vt:lpstr>
      <vt:lpstr>Thank You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Music Data</dc:title>
  <dc:creator>beck_</dc:creator>
  <cp:lastModifiedBy> </cp:lastModifiedBy>
  <cp:revision>72</cp:revision>
  <dcterms:created xsi:type="dcterms:W3CDTF">2019-03-10T03:36:27Z</dcterms:created>
  <dcterms:modified xsi:type="dcterms:W3CDTF">2019-05-04T04:28:06Z</dcterms:modified>
</cp:coreProperties>
</file>